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5" r:id="rId7"/>
    <p:sldId id="272" r:id="rId8"/>
    <p:sldId id="266" r:id="rId9"/>
    <p:sldId id="261" r:id="rId10"/>
    <p:sldId id="267" r:id="rId11"/>
    <p:sldId id="262" r:id="rId12"/>
    <p:sldId id="264" r:id="rId13"/>
    <p:sldId id="268" r:id="rId14"/>
    <p:sldId id="269" r:id="rId15"/>
    <p:sldId id="263" r:id="rId16"/>
    <p:sldId id="271" r:id="rId17"/>
    <p:sldId id="270" r:id="rId18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0"/>
    </p:embeddedFont>
    <p:embeddedFont>
      <p:font typeface="12롯데마트드림Medium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582"/>
    <a:srgbClr val="941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3650-03D4-481C-A6E1-C040B3DF187C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BF154-1C53-40A0-A310-C52CCD6386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1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BF154-1C53-40A0-A310-C52CCD6386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1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Adagrad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Optimizer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처음엔 빠르게 학습하고 나중엔 세밀하게 학습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BF154-1C53-40A0-A310-C52CCD6386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08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E4427-7320-41ED-89B9-96815D88C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9706F7-D63B-43E7-9CE6-CDA30C85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7D615C-3BC4-4C4C-9317-065E3D97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78AEC-CDA4-46E5-8983-0D3BAB04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57FFC-E514-4FEF-B6C8-E3BCF168B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2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7C2D6-EC9E-4FE8-9222-3C49B743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2B8A8-CEAE-4164-9C44-789F52982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F3A3-EC86-4CF4-B05F-C7BD6ADB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C5FF9-3233-4AAA-A612-20E05A68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94A45-4B92-4CFF-987E-65425E52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38090-BD0C-46F0-BDFD-16863C066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34591-AC03-42A0-83C7-D0D5AF98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1F862-A1E8-4576-A17D-21066D74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4D63C-4CAA-4DEA-A79E-CE10FE3E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D15A5-BA72-44E6-8D8D-AD30D675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7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DEC2B-DCE0-48C2-9EAB-27F58823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FAF2B-D8D2-4774-801F-E53971090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8D2C6-8B48-4D70-93EF-5DFCF160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9D5B5-9748-4FBE-A963-E408BF37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10805-D8D9-4C1F-B169-D5AE0FE1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7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DB599-10D4-4F24-9790-FA73E006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56DDD3-D517-45B4-99CA-16C0BCE34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65150-CBE2-433A-ADB2-2DD45524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A2A5E-90EB-45C9-A404-0921A128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55DB4-0975-4C6E-AEC8-F59D6F16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8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4F7FC-A31E-4A8E-804D-574861AD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139E4-A28D-4D22-857F-3D07BC707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789BA7-EA7D-41D8-86B9-EC194EF7F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40B334-DF1D-40B0-9AA8-3A6D2D14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ACF8C-3E0F-409D-A877-A3AF016D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772640-74E9-4A08-AB8D-80A7A588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3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14835-9B4F-44BF-9F59-D83B1FE4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34A17A-C9EA-4A88-8C53-B1C2EDE5B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C59ABF-C44D-4DED-9D4C-9B5761703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E06053-0D39-4016-956C-6C41B02D5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00035F-DE6A-42B8-A098-0ABBAFBF2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5F77E3-7AEC-476A-A29D-DB7C8ABA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61226B-6DE9-45D9-869E-8DA1817F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B9C28-A92F-48E5-B1F9-2FD2068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3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E1E0D-C178-4A0D-8D22-0F13BB04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34003-2E06-49A5-9D1A-3B6C86A5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A3BA04-D497-417E-A7FE-18E6E23E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01BC6-9493-4F38-95A6-8C714348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86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2FC269-B853-4F71-A313-B9B05757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3C3FB-2274-4D59-869C-B59748E0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E1D9C0-FB10-4AAC-9083-10E4A98F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9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AD361-1C85-4D19-BB0A-117C33D4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3F939-A0F3-44FB-AD18-D4A8449B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4C8C8-5F71-42D4-BD63-D383482BB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0A3F9-FA37-4404-8A84-18C3A839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5081B-9B78-4170-A6C1-EF06C60A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DDA63-D10E-4DBE-BCD6-A50C1717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0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73C47-5920-4601-BABA-3C9A1ED1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B52B41-8B5C-4A85-80D9-64A567C5E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ABF8F7-CECB-4D25-BFEB-B038D7B31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7FF214-E9D4-4C52-A113-9903CB0B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566B5B-AB62-4215-AD6D-C215E31A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D9B54-E266-4D88-9D23-7E5D0D4A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77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20DF35-7840-4760-9A45-FC768C43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5DB71C-0C2B-483F-956C-A2FAD8097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74FBF5-ED93-4A47-8C6B-ADEF59169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A013-1F14-4FA5-AEE7-46414C1F2B21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1CA5D-05B1-4888-B39F-14E1C46A0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855B4-35BB-4678-BBC0-25F797E1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513A-E4D1-402C-90F9-094713C4EB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5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C03AE2-C40D-42A8-B2D6-D0569139177B}"/>
              </a:ext>
            </a:extLst>
          </p:cNvPr>
          <p:cNvSpPr/>
          <p:nvPr/>
        </p:nvSpPr>
        <p:spPr>
          <a:xfrm>
            <a:off x="667648" y="3558737"/>
            <a:ext cx="10856703" cy="311278"/>
          </a:xfrm>
          <a:prstGeom prst="rect">
            <a:avLst/>
          </a:prstGeom>
          <a:solidFill>
            <a:srgbClr val="94150D"/>
          </a:solidFill>
          <a:ln>
            <a:solidFill>
              <a:srgbClr val="9415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C1C7B1-B233-49B8-880D-49DD591C2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043" y="1805925"/>
            <a:ext cx="10707914" cy="1502933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dirty="0">
                <a:solidFill>
                  <a:srgbClr val="2F2582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Development and Validation of Deep-Learning Algorithm for Electrocardiography-Based Heart Failure Identification</a:t>
            </a:r>
            <a:endParaRPr lang="ko-KR" altLang="en-US" sz="3200" b="1" dirty="0">
              <a:solidFill>
                <a:srgbClr val="2F2582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FF66C6-EFCB-4163-8375-FB6721CA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6028" y="5249126"/>
            <a:ext cx="3208323" cy="1182060"/>
          </a:xfrm>
        </p:spPr>
        <p:txBody>
          <a:bodyPr>
            <a:normAutofit/>
          </a:bodyPr>
          <a:lstStyle/>
          <a:p>
            <a:pPr algn="r"/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통계학과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181206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이재권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872BD-8530-446D-AD4A-EB9EE8AE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417" y="113568"/>
            <a:ext cx="1544769" cy="737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A6481-198E-4F11-9383-389966434C9A}"/>
              </a:ext>
            </a:extLst>
          </p:cNvPr>
          <p:cNvSpPr txBox="1"/>
          <p:nvPr/>
        </p:nvSpPr>
        <p:spPr>
          <a:xfrm>
            <a:off x="742043" y="4169875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메디플렉스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세종병원 응급의학과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심장의학과</a:t>
            </a:r>
          </a:p>
        </p:txBody>
      </p:sp>
    </p:spTree>
    <p:extLst>
      <p:ext uri="{BB962C8B-B14F-4D97-AF65-F5344CB8AC3E}">
        <p14:creationId xmlns:p14="http://schemas.microsoft.com/office/powerpoint/2010/main" val="195907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2316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DEHF </a:t>
              </a:r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10143" y="1427036"/>
            <a:ext cx="5010987" cy="3976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DNN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Dropout layers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=&gt;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정규화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Hidden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layer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활성함수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ReLU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 layer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활성함수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sigmoid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Adagrad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Optimizer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Loss function : Binary Cross Entropy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548DF4-5060-4915-B04B-2E02403F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057" y="1677775"/>
            <a:ext cx="5060233" cy="426269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3547A7-A465-4D24-B877-7C05DB62EEA0}"/>
              </a:ext>
            </a:extLst>
          </p:cNvPr>
          <p:cNvGrpSpPr/>
          <p:nvPr/>
        </p:nvGrpSpPr>
        <p:grpSpPr>
          <a:xfrm>
            <a:off x="728660" y="4326903"/>
            <a:ext cx="10090129" cy="2384191"/>
            <a:chOff x="728660" y="4326903"/>
            <a:chExt cx="10090129" cy="2384191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357B93D7-F382-4FDB-AD78-A0793997A36D}"/>
                </a:ext>
              </a:extLst>
            </p:cNvPr>
            <p:cNvSpPr/>
            <p:nvPr/>
          </p:nvSpPr>
          <p:spPr>
            <a:xfrm>
              <a:off x="728660" y="4326903"/>
              <a:ext cx="2787538" cy="565608"/>
            </a:xfrm>
            <a:prstGeom prst="frame">
              <a:avLst>
                <a:gd name="adj1" fmla="val 916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위로 굽음 10">
              <a:extLst>
                <a:ext uri="{FF2B5EF4-FFF2-40B4-BE49-F238E27FC236}">
                  <a16:creationId xmlns:a16="http://schemas.microsoft.com/office/drawing/2014/main" id="{205C873B-8E73-475B-9B99-4D8F6F9EB2F4}"/>
                </a:ext>
              </a:extLst>
            </p:cNvPr>
            <p:cNvSpPr/>
            <p:nvPr/>
          </p:nvSpPr>
          <p:spPr>
            <a:xfrm rot="5400000">
              <a:off x="2392796" y="5126570"/>
              <a:ext cx="1177925" cy="635244"/>
            </a:xfrm>
            <a:prstGeom prst="bentUpArrow">
              <a:avLst>
                <a:gd name="adj1" fmla="val 6959"/>
                <a:gd name="adj2" fmla="val 8247"/>
                <a:gd name="adj3" fmla="val 2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9E9211-88D8-43F3-BC34-1E5DDF126864}"/>
                </a:ext>
              </a:extLst>
            </p:cNvPr>
            <p:cNvSpPr txBox="1"/>
            <p:nvPr/>
          </p:nvSpPr>
          <p:spPr>
            <a:xfrm>
              <a:off x="3340267" y="5787764"/>
              <a:ext cx="74785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변수들을 업데이트할 때 변수마다 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step size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를 다르게 설정해서 이동하는 방식</a:t>
              </a:r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지금까지 많이 변화하지 않은 변수들은 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step size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를 </a:t>
              </a:r>
              <a:r>
                <a:rPr lang="ko-KR" altLang="en-US" dirty="0" err="1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크게하고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</a:p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많이 변화했던 변수들은 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step size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를 작게 한다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</a:t>
              </a:r>
              <a:endPara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173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검증 방법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2246103"/>
            <a:ext cx="9229065" cy="2730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internal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validation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external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validation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AUROC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사용하여 평가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Bootstrapping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(10000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resampling)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사용하여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95%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신뢰구간 평가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Linear Regression,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RandomForest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와의 비교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0D4360-2381-4BFB-8353-6D7AF4879F30}"/>
              </a:ext>
            </a:extLst>
          </p:cNvPr>
          <p:cNvGrpSpPr/>
          <p:nvPr/>
        </p:nvGrpSpPr>
        <p:grpSpPr>
          <a:xfrm>
            <a:off x="1134013" y="2987969"/>
            <a:ext cx="9384790" cy="3350688"/>
            <a:chOff x="728660" y="4326903"/>
            <a:chExt cx="9384790" cy="3350688"/>
          </a:xfrm>
        </p:grpSpPr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7F73C4C9-FC88-4788-A18B-74A69C21505C}"/>
                </a:ext>
              </a:extLst>
            </p:cNvPr>
            <p:cNvSpPr/>
            <p:nvPr/>
          </p:nvSpPr>
          <p:spPr>
            <a:xfrm>
              <a:off x="728660" y="4326903"/>
              <a:ext cx="1071859" cy="565608"/>
            </a:xfrm>
            <a:prstGeom prst="frame">
              <a:avLst>
                <a:gd name="adj1" fmla="val 916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위로 굽음 11">
              <a:extLst>
                <a:ext uri="{FF2B5EF4-FFF2-40B4-BE49-F238E27FC236}">
                  <a16:creationId xmlns:a16="http://schemas.microsoft.com/office/drawing/2014/main" id="{4305696F-9C2C-453A-977D-A139635C86A2}"/>
                </a:ext>
              </a:extLst>
            </p:cNvPr>
            <p:cNvSpPr/>
            <p:nvPr/>
          </p:nvSpPr>
          <p:spPr>
            <a:xfrm rot="5400000">
              <a:off x="271517" y="5630858"/>
              <a:ext cx="2111933" cy="635244"/>
            </a:xfrm>
            <a:prstGeom prst="bentUpArrow">
              <a:avLst>
                <a:gd name="adj1" fmla="val 6959"/>
                <a:gd name="adj2" fmla="val 8247"/>
                <a:gd name="adj3" fmla="val 2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522DC7-1D89-4E04-89CD-5DD8F6F366AB}"/>
                </a:ext>
              </a:extLst>
            </p:cNvPr>
            <p:cNvSpPr txBox="1"/>
            <p:nvPr/>
          </p:nvSpPr>
          <p:spPr>
            <a:xfrm>
              <a:off x="1645106" y="6754261"/>
              <a:ext cx="84683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Area Under Receiver Operating Characteristic curve</a:t>
              </a:r>
            </a:p>
            <a:p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ROC curve : 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분류 모델의 성능을 보여주는 그래프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TPR(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민감도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와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FPR(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특이도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)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를 나타냄</a:t>
              </a:r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ROC curve</a:t>
              </a:r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의 밑면적이 클수록 성능 우수</a:t>
              </a:r>
              <a:r>
                <a:rPr lang="en-US" altLang="ko-KR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endPara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83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검증 결과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9FCC25C-BD9D-4462-8087-A486F38A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1" y="1617464"/>
            <a:ext cx="10484168" cy="5030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BCF3B-9C6B-45D7-8D79-2B3F0C59EDBD}"/>
              </a:ext>
            </a:extLst>
          </p:cNvPr>
          <p:cNvSpPr txBox="1"/>
          <p:nvPr/>
        </p:nvSpPr>
        <p:spPr>
          <a:xfrm>
            <a:off x="2587059" y="1417409"/>
            <a:ext cx="7653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Internal</a:t>
            </a:r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validation                                          external validation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F967C97C-0F21-4CE9-9180-09F67A50C98D}"/>
              </a:ext>
            </a:extLst>
          </p:cNvPr>
          <p:cNvSpPr/>
          <p:nvPr/>
        </p:nvSpPr>
        <p:spPr>
          <a:xfrm>
            <a:off x="2356700" y="4769963"/>
            <a:ext cx="3271101" cy="1147715"/>
          </a:xfrm>
          <a:prstGeom prst="frame">
            <a:avLst>
              <a:gd name="adj1" fmla="val 775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EA6039B4-6A6C-46CB-973C-DFA109E49CA8}"/>
              </a:ext>
            </a:extLst>
          </p:cNvPr>
          <p:cNvSpPr/>
          <p:nvPr/>
        </p:nvSpPr>
        <p:spPr>
          <a:xfrm>
            <a:off x="7590148" y="4772055"/>
            <a:ext cx="3271101" cy="1147715"/>
          </a:xfrm>
          <a:prstGeom prst="frame">
            <a:avLst>
              <a:gd name="adj1" fmla="val 775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264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검증 결과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0DA47E2-658A-489D-89CE-ADD9AF6B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2118067"/>
            <a:ext cx="11353798" cy="3881232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E33E42EB-20A1-4628-B8E8-534E7AFEC1C6}"/>
              </a:ext>
            </a:extLst>
          </p:cNvPr>
          <p:cNvSpPr/>
          <p:nvPr/>
        </p:nvSpPr>
        <p:spPr>
          <a:xfrm>
            <a:off x="339365" y="4366740"/>
            <a:ext cx="11430696" cy="1632559"/>
          </a:xfrm>
          <a:prstGeom prst="frame">
            <a:avLst>
              <a:gd name="adj1" fmla="val 518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66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검증 결과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D886C8A-92E9-461C-B520-BD39941E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6" y="1880644"/>
            <a:ext cx="10725314" cy="4245679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56382589-0B9D-44E9-BC44-C3E0A4B559D1}"/>
              </a:ext>
            </a:extLst>
          </p:cNvPr>
          <p:cNvSpPr/>
          <p:nvPr/>
        </p:nvSpPr>
        <p:spPr>
          <a:xfrm>
            <a:off x="725394" y="2479249"/>
            <a:ext cx="10731630" cy="1197205"/>
          </a:xfrm>
          <a:prstGeom prst="frame">
            <a:avLst>
              <a:gd name="adj1" fmla="val 762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52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47628" y="279209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결론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47628" y="1439529"/>
            <a:ext cx="10818987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논문의 의의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인구 통계 정보와 심전도 기능만을 사용하여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조기 진단하는 식별 알고리즘 개발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딥러닝 알고리즘의 성능이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RF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또는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LR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사용하는 것보다 더 큰 정확도로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HF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식별에 우수함을 확인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높은 수준의 전문지식 뿐만 아니라 많은 양의 복잡한 데이터를 해석하는 과정이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필요했던 기존의 방법보다 효율적으로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식별할 수 있음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 fontAlgn="base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297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47628" y="279209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결론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47628" y="1455280"/>
            <a:ext cx="10700365" cy="4669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논문의 한계점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딥러닝은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블랙박스와 같은 특징이 있어서 환자가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가지고 있는지에 대한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 이유를 확인할 수 없음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연구는 국내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병원에서만 실시되었기 때문에 다른 국가의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환자에서도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모델을 적용하여 검증할 필요가 있음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원시 심전도 신호를 사용하지 않고 심전도 기능을 사용하였기 때문에 지역 클리닉과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일반 검진에서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DEHF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쉽게 적용시키기 어려울 수 있음</a:t>
            </a:r>
          </a:p>
        </p:txBody>
      </p:sp>
    </p:spTree>
    <p:extLst>
      <p:ext uri="{BB962C8B-B14F-4D97-AF65-F5344CB8AC3E}">
        <p14:creationId xmlns:p14="http://schemas.microsoft.com/office/powerpoint/2010/main" val="785362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47628" y="279209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b="1" dirty="0">
                <a:solidFill>
                  <a:srgbClr val="2F2582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3337D3-00C7-4CDD-9F47-4A65F360AD75}"/>
              </a:ext>
            </a:extLst>
          </p:cNvPr>
          <p:cNvSpPr txBox="1"/>
          <p:nvPr/>
        </p:nvSpPr>
        <p:spPr>
          <a:xfrm>
            <a:off x="4847980" y="3075057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08244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31357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연구 배경 및 목표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1350557"/>
            <a:ext cx="10908756" cy="2499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연구 배경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심부전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(HF)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은 성인의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2%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달하는 높은 유병률과 높은 사망률을 가진 위험한 질병임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그런데 기존의 방식으로 심부전을 진단하려면 높은 수준의 전문 지식이 필요하고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변수 간의 관계를 설명해주지 않아 제한된 성능을 제공한다는 단점이 있음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0D322-857A-40AD-860F-CD46F76D0B63}"/>
              </a:ext>
            </a:extLst>
          </p:cNvPr>
          <p:cNvSpPr txBox="1"/>
          <p:nvPr/>
        </p:nvSpPr>
        <p:spPr>
          <a:xfrm>
            <a:off x="838201" y="4177349"/>
            <a:ext cx="9215984" cy="1945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목표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심전도 데이터와 인구통계학적 데이터를 활용하여 심부전을 진단해주는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DEHF(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심전도 기반 심부전 식별을 위한 딥러닝 알고리즘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90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선행 연구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1350557"/>
            <a:ext cx="9153596" cy="1091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Morphological changes in congestive heart failure ECG |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Nainwal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A, Kumar Y, Jha B | 2016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심부전과 심전도의 특징 사이의 유의한 연관성을 보여줌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7A544-C200-4DD7-B13A-FD48B7BCC3B2}"/>
              </a:ext>
            </a:extLst>
          </p:cNvPr>
          <p:cNvSpPr txBox="1"/>
          <p:nvPr/>
        </p:nvSpPr>
        <p:spPr>
          <a:xfrm>
            <a:off x="838201" y="2786001"/>
            <a:ext cx="10731630" cy="351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Scoring system based on electrocardiogram features to predict the type of heart failure in patients with chronic heart failure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|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Hendry PB,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Krisdinarti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L, Erika M | 2016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Screening for cardiac contractile dysfunction using an artificial intelligence-enabled electrocardiogram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| ZI, Kapa S, Lopez-Jimenez F | 2019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Prediction of abnormal myocardial relaxation from signal processed surface ECG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| Sengupta PP, Kulkarni H, Narula J | 2018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기계 학습을 이용하여 심부전에 대한 예측 모델을 개발함</a:t>
            </a:r>
          </a:p>
        </p:txBody>
      </p:sp>
    </p:spTree>
    <p:extLst>
      <p:ext uri="{BB962C8B-B14F-4D97-AF65-F5344CB8AC3E}">
        <p14:creationId xmlns:p14="http://schemas.microsoft.com/office/powerpoint/2010/main" val="2222634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선행 연구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87A544-C200-4DD7-B13A-FD48B7BCC3B2}"/>
              </a:ext>
            </a:extLst>
          </p:cNvPr>
          <p:cNvSpPr txBox="1"/>
          <p:nvPr/>
        </p:nvSpPr>
        <p:spPr>
          <a:xfrm>
            <a:off x="838201" y="1804306"/>
            <a:ext cx="11096133" cy="383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Artificial intelligence in cardiology | Johnson KW, Torres Soto J,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Glicksberg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BS | 2018</a:t>
            </a:r>
          </a:p>
          <a:p>
            <a:pPr fontAlgn="base" latinLnBrk="0"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Development and validation of a deep learning system for diabetic retinopathy and related eye diseases using retinal images from multiethnic populations with diabetes | Ting DS, Cheung CY, Lim G | 2017</a:t>
            </a:r>
          </a:p>
          <a:p>
            <a:pPr fontAlgn="base" latinLnBrk="0"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An algorithm based on deep learning for predicting in-hospital cardiac arrest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| Kwon JM, Lee Y, Lee Y, Lee S, Park J | 2018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제한된 정보로 높은 정확도를 달성하기 위해 딥러닝 사용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딥러닝은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이미지 감지와 임상 결과 예측과 같은 여러 의료 영역에서 높은 성능을 보임</a:t>
            </a:r>
          </a:p>
        </p:txBody>
      </p:sp>
    </p:spTree>
    <p:extLst>
      <p:ext uri="{BB962C8B-B14F-4D97-AF65-F5344CB8AC3E}">
        <p14:creationId xmlns:p14="http://schemas.microsoft.com/office/powerpoint/2010/main" val="2163246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35173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출처 및 구성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2114128"/>
            <a:ext cx="9908482" cy="2822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출처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대상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 이내에 심초음파 검사를 받은 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18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이상 환자의 심전도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병원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심혈관 교습병원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2016.10~2018.07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(DEHF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모델링과 내부적 검증에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병원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지역사회 종합병원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2017.03~2018.07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외부적 검증에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943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35173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출처 및 구성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4250079"/>
            <a:ext cx="9410974" cy="176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독립 변수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몸무게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심박수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AF(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심방세동 유무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)/AFL(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심방조동 유무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QT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QRS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지속기간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R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 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T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 축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0D322-857A-40AD-860F-CD46F76D0B63}"/>
              </a:ext>
            </a:extLst>
          </p:cNvPr>
          <p:cNvSpPr txBox="1"/>
          <p:nvPr/>
        </p:nvSpPr>
        <p:spPr>
          <a:xfrm>
            <a:off x="838201" y="1214086"/>
            <a:ext cx="9483815" cy="286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Target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변수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primary endpoint : </a:t>
            </a:r>
            <a:r>
              <a:rPr lang="en-US" altLang="ko-KR" sz="24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HFrEF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감소한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박출률을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가진 심부전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                 =&gt;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심초음파 검사 결과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박출률이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40% 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secondary endpoint : </a:t>
            </a:r>
            <a:r>
              <a:rPr lang="en-US" altLang="ko-KR" sz="24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HFmrEF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중간 범위까지의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박출률을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가진 심부전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                    =&gt;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심초음파 검사 결과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박출률이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50% 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436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35173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출처 및 구성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5BCD4B-C8D5-4605-8FE5-7E36B2482FE6}"/>
              </a:ext>
            </a:extLst>
          </p:cNvPr>
          <p:cNvSpPr txBox="1"/>
          <p:nvPr/>
        </p:nvSpPr>
        <p:spPr>
          <a:xfrm>
            <a:off x="838201" y="4250079"/>
            <a:ext cx="9410974" cy="176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독립 변수</a:t>
            </a:r>
            <a:endParaRPr lang="en-US" altLang="ko-KR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몸무게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심박수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AF(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심방세동 유무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)/AFL(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심방조동 유무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QT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QRS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지속기간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R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 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T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 축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F4DA86-A84E-46A8-872B-E15287CB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95" y="1298701"/>
            <a:ext cx="5282024" cy="29513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A3DEF3-1475-4468-8615-2FFDE508FF0E}"/>
              </a:ext>
            </a:extLst>
          </p:cNvPr>
          <p:cNvGrpSpPr/>
          <p:nvPr/>
        </p:nvGrpSpPr>
        <p:grpSpPr>
          <a:xfrm>
            <a:off x="4961295" y="4977354"/>
            <a:ext cx="6582239" cy="1449208"/>
            <a:chOff x="728660" y="4326903"/>
            <a:chExt cx="7577853" cy="1658344"/>
          </a:xfrm>
        </p:grpSpPr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894E48F5-569D-49A6-B493-46BA540EC4E9}"/>
                </a:ext>
              </a:extLst>
            </p:cNvPr>
            <p:cNvSpPr/>
            <p:nvPr/>
          </p:nvSpPr>
          <p:spPr>
            <a:xfrm>
              <a:off x="728660" y="4326903"/>
              <a:ext cx="2787538" cy="565608"/>
            </a:xfrm>
            <a:prstGeom prst="frame">
              <a:avLst>
                <a:gd name="adj1" fmla="val 916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위로 굽음 16">
              <a:extLst>
                <a:ext uri="{FF2B5EF4-FFF2-40B4-BE49-F238E27FC236}">
                  <a16:creationId xmlns:a16="http://schemas.microsoft.com/office/drawing/2014/main" id="{16F56E0C-9859-4A3B-9F9A-0DCC7D7C705C}"/>
                </a:ext>
              </a:extLst>
            </p:cNvPr>
            <p:cNvSpPr/>
            <p:nvPr/>
          </p:nvSpPr>
          <p:spPr>
            <a:xfrm rot="5400000">
              <a:off x="2654693" y="4864676"/>
              <a:ext cx="654134" cy="635244"/>
            </a:xfrm>
            <a:prstGeom prst="bentUpArrow">
              <a:avLst>
                <a:gd name="adj1" fmla="val 6959"/>
                <a:gd name="adj2" fmla="val 8247"/>
                <a:gd name="adj3" fmla="val 2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051101-A9A3-4EC4-9C06-B7E35D9B7333}"/>
                </a:ext>
              </a:extLst>
            </p:cNvPr>
            <p:cNvSpPr txBox="1"/>
            <p:nvPr/>
          </p:nvSpPr>
          <p:spPr>
            <a:xfrm>
              <a:off x="3299385" y="5245644"/>
              <a:ext cx="5007128" cy="739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심방이 매우 빠른 파형을 형성하여 불규칙한 </a:t>
              </a:r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맥박을 일으키는 부정맥 질환의 일종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C55D464-D621-4C56-9251-1487D2A4195A}"/>
              </a:ext>
            </a:extLst>
          </p:cNvPr>
          <p:cNvGrpSpPr/>
          <p:nvPr/>
        </p:nvGrpSpPr>
        <p:grpSpPr>
          <a:xfrm>
            <a:off x="5589474" y="3926907"/>
            <a:ext cx="4384085" cy="1541505"/>
            <a:chOff x="5589474" y="3926907"/>
            <a:chExt cx="4384085" cy="1541505"/>
          </a:xfrm>
        </p:grpSpPr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F40C38FC-FB19-48B2-B09D-981141A7CCDD}"/>
                </a:ext>
              </a:extLst>
            </p:cNvPr>
            <p:cNvSpPr/>
            <p:nvPr/>
          </p:nvSpPr>
          <p:spPr>
            <a:xfrm>
              <a:off x="7461637" y="4974134"/>
              <a:ext cx="2511922" cy="494278"/>
            </a:xfrm>
            <a:prstGeom prst="frame">
              <a:avLst>
                <a:gd name="adj1" fmla="val 916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화살표: 위로 굽음 26">
              <a:extLst>
                <a:ext uri="{FF2B5EF4-FFF2-40B4-BE49-F238E27FC236}">
                  <a16:creationId xmlns:a16="http://schemas.microsoft.com/office/drawing/2014/main" id="{89CF701A-4D38-48F4-88F7-9DEFC0024DA7}"/>
                </a:ext>
              </a:extLst>
            </p:cNvPr>
            <p:cNvSpPr/>
            <p:nvPr/>
          </p:nvSpPr>
          <p:spPr>
            <a:xfrm rot="16200000">
              <a:off x="8899395" y="4224262"/>
              <a:ext cx="939010" cy="635244"/>
            </a:xfrm>
            <a:prstGeom prst="bentUpArrow">
              <a:avLst>
                <a:gd name="adj1" fmla="val 6959"/>
                <a:gd name="adj2" fmla="val 8247"/>
                <a:gd name="adj3" fmla="val 2500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3411F4-0FB5-4130-9EB6-B5149F9ADDA7}"/>
                </a:ext>
              </a:extLst>
            </p:cNvPr>
            <p:cNvSpPr txBox="1"/>
            <p:nvPr/>
          </p:nvSpPr>
          <p:spPr>
            <a:xfrm>
              <a:off x="5589474" y="3926907"/>
              <a:ext cx="35862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심방이 빠르게 수축되는 상태로서 </a:t>
              </a:r>
              <a:endPara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r>
                <a:rPr lang="ko-KR" altLang="en-US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자동적으로 빨리 뛰는 부정맥의 일종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256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A7B8D-69C2-431B-B18E-5BD935C9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30" y="0"/>
            <a:ext cx="8125489" cy="6797473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9DD92602-F018-4717-BF76-72477A58CC50}"/>
              </a:ext>
            </a:extLst>
          </p:cNvPr>
          <p:cNvSpPr/>
          <p:nvPr/>
        </p:nvSpPr>
        <p:spPr>
          <a:xfrm>
            <a:off x="3535052" y="1923068"/>
            <a:ext cx="4807670" cy="829559"/>
          </a:xfrm>
          <a:prstGeom prst="frame">
            <a:avLst>
              <a:gd name="adj1" fmla="val 775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B3E66D1-76B7-44EF-8EC9-A33E3A8745E8}"/>
              </a:ext>
            </a:extLst>
          </p:cNvPr>
          <p:cNvSpPr/>
          <p:nvPr/>
        </p:nvSpPr>
        <p:spPr>
          <a:xfrm>
            <a:off x="3690639" y="4609707"/>
            <a:ext cx="2295382" cy="641024"/>
          </a:xfrm>
          <a:prstGeom prst="frame">
            <a:avLst>
              <a:gd name="adj1" fmla="val 775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D02EB85C-58A8-4A3A-BB93-92B2DB71DBD3}"/>
              </a:ext>
            </a:extLst>
          </p:cNvPr>
          <p:cNvSpPr/>
          <p:nvPr/>
        </p:nvSpPr>
        <p:spPr>
          <a:xfrm>
            <a:off x="5986021" y="3719621"/>
            <a:ext cx="2139884" cy="829559"/>
          </a:xfrm>
          <a:prstGeom prst="frame">
            <a:avLst>
              <a:gd name="adj1" fmla="val 775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23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33AF43-F50D-4780-ADC9-E1135439CFFC}"/>
              </a:ext>
            </a:extLst>
          </p:cNvPr>
          <p:cNvGrpSpPr/>
          <p:nvPr/>
        </p:nvGrpSpPr>
        <p:grpSpPr>
          <a:xfrm>
            <a:off x="728660" y="202869"/>
            <a:ext cx="10731630" cy="803440"/>
            <a:chOff x="728660" y="202869"/>
            <a:chExt cx="10731630" cy="8034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FB358D-517B-468D-B117-FC368A044C6C}"/>
                </a:ext>
              </a:extLst>
            </p:cNvPr>
            <p:cNvGrpSpPr/>
            <p:nvPr/>
          </p:nvGrpSpPr>
          <p:grpSpPr>
            <a:xfrm>
              <a:off x="728660" y="202869"/>
              <a:ext cx="10731630" cy="803440"/>
              <a:chOff x="728660" y="250002"/>
              <a:chExt cx="10731630" cy="80344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F72CF5-7B88-4953-A252-7884B3FE4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09030" y="250002"/>
                <a:ext cx="1544769" cy="7374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7D63C1F-8509-4427-90DD-B29A6B17C778}"/>
                  </a:ext>
                </a:extLst>
              </p:cNvPr>
              <p:cNvSpPr/>
              <p:nvPr/>
            </p:nvSpPr>
            <p:spPr>
              <a:xfrm>
                <a:off x="728660" y="987455"/>
                <a:ext cx="10731630" cy="65987"/>
              </a:xfrm>
              <a:prstGeom prst="rect">
                <a:avLst/>
              </a:prstGeom>
              <a:solidFill>
                <a:srgbClr val="94150D"/>
              </a:solidFill>
              <a:ln>
                <a:solidFill>
                  <a:srgbClr val="9415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0663D9-89B7-4F7B-91EB-32399FAB2B55}"/>
                </a:ext>
              </a:extLst>
            </p:cNvPr>
            <p:cNvSpPr txBox="1"/>
            <p:nvPr/>
          </p:nvSpPr>
          <p:spPr>
            <a:xfrm>
              <a:off x="838201" y="279209"/>
              <a:ext cx="2316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DEHF </a:t>
              </a:r>
              <a:r>
                <a:rPr lang="ko-KR" altLang="en-US" sz="3200" b="1" dirty="0">
                  <a:solidFill>
                    <a:srgbClr val="2F258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E548DF4-5060-4915-B04B-2E02403F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57" y="1677775"/>
            <a:ext cx="5060233" cy="4262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90D5E9-C1F7-4F03-B383-12ABC0769B83}"/>
              </a:ext>
            </a:extLst>
          </p:cNvPr>
          <p:cNvSpPr txBox="1"/>
          <p:nvPr/>
        </p:nvSpPr>
        <p:spPr>
          <a:xfrm>
            <a:off x="810143" y="1427036"/>
            <a:ext cx="5293950" cy="3330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DNN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 nodes 10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Hidden layers 5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층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(15-13-11-10-6)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 nodes 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906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796</Words>
  <Application>Microsoft Office PowerPoint</Application>
  <PresentationFormat>와이드스크린</PresentationFormat>
  <Paragraphs>116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12롯데마트드림Medium</vt:lpstr>
      <vt:lpstr>맑은 고딕</vt:lpstr>
      <vt:lpstr>12롯데마트드림Bold</vt:lpstr>
      <vt:lpstr>Arial</vt:lpstr>
      <vt:lpstr>Office 테마</vt:lpstr>
      <vt:lpstr>Development and Validation of Deep-Learning Algorithm for Electrocardiography-Based Heart Failure Identification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이재권</dc:creator>
  <cp:lastModifiedBy>이재권</cp:lastModifiedBy>
  <cp:revision>50</cp:revision>
  <dcterms:created xsi:type="dcterms:W3CDTF">2021-01-25T19:46:27Z</dcterms:created>
  <dcterms:modified xsi:type="dcterms:W3CDTF">2021-01-27T04:05:30Z</dcterms:modified>
</cp:coreProperties>
</file>